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276B7"/>
    <a:srgbClr val="A6D247"/>
    <a:srgbClr val="A63439"/>
    <a:srgbClr val="FFFC01"/>
    <a:srgbClr val="9C9C9D"/>
    <a:srgbClr val="004BA7"/>
    <a:srgbClr val="0040AF"/>
    <a:srgbClr val="401840"/>
    <a:srgbClr val="464862"/>
    <a:srgbClr val="3F184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8" autoAdjust="0"/>
    <p:restoredTop sz="94641" autoAdjust="0"/>
  </p:normalViewPr>
  <p:slideViewPr>
    <p:cSldViewPr snapToGrid="0">
      <p:cViewPr varScale="1">
        <p:scale>
          <a:sx n="69" d="100"/>
          <a:sy n="69" d="100"/>
        </p:scale>
        <p:origin x="-1422"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BE5DEC-208E-4F1B-9E5B-1814BEC09653}" type="datetimeFigureOut">
              <a:rPr lang="en-GB" smtClean="0"/>
              <a:pPr/>
              <a:t>11/02/2020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876CF-27DD-4CDF-96EA-263FE6FCFA62}" type="slidenum">
              <a:rPr lang="en-GB" smtClean="0"/>
              <a:pPr/>
              <a:t>‹#›</a:t>
            </a:fld>
            <a:endParaRPr lang="en-GB"/>
          </a:p>
        </p:txBody>
      </p:sp>
    </p:spTree>
    <p:extLst>
      <p:ext uri="{BB962C8B-B14F-4D97-AF65-F5344CB8AC3E}">
        <p14:creationId xmlns:p14="http://schemas.microsoft.com/office/powerpoint/2010/main" xmlns="" val="3562913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2" descr="C:\Roomates\docs\Presentation_cover.jp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36512" y="-27383"/>
            <a:ext cx="9180512" cy="688538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ctrTitle"/>
          </p:nvPr>
        </p:nvSpPr>
        <p:spPr>
          <a:xfrm>
            <a:off x="3609974" y="733426"/>
            <a:ext cx="4848225" cy="2552700"/>
          </a:xfrm>
        </p:spPr>
        <p:txBody>
          <a:bodyPr anchor="b"/>
          <a:lstStyle>
            <a:lvl1pPr algn="ctr">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3602038"/>
            <a:ext cx="6858000" cy="2227262"/>
          </a:xfrm>
        </p:spPr>
        <p:txBody>
          <a:bodyPr/>
          <a:lstStyle>
            <a:lvl1pPr marL="0" indent="0" algn="ctr">
              <a:buNone/>
              <a:defRPr sz="2400" b="1">
                <a:solidFill>
                  <a:srgbClr val="92D05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xmlns="" val="1535138532"/>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730885995"/>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46005823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2" descr="C:\Roomates\docs\Presentation.jp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628650" y="581025"/>
            <a:ext cx="7886700" cy="1252539"/>
          </a:xfrm>
        </p:spPr>
        <p:txBody>
          <a:bodyPr>
            <a:normAutofit/>
          </a:bodyPr>
          <a:lstStyle>
            <a:lvl1pPr>
              <a:defRPr lang="en-US" sz="4000" kern="1200" dirty="0" smtClean="0">
                <a:solidFill>
                  <a:srgbClr val="92D050"/>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a:xfrm>
            <a:off x="628650" y="1920874"/>
            <a:ext cx="7886700" cy="4270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p:cNvSpPr>
            <a:spLocks noGrp="1"/>
          </p:cNvSpPr>
          <p:nvPr>
            <p:ph type="sldNum" sz="quarter" idx="12"/>
          </p:nvPr>
        </p:nvSpPr>
        <p:spPr>
          <a:xfrm>
            <a:off x="6400800" y="6099176"/>
            <a:ext cx="2057400" cy="365125"/>
          </a:xfrm>
        </p:spPr>
        <p:txBody>
          <a:bodyPr/>
          <a:lstStyle>
            <a:lvl1pPr>
              <a:defRPr sz="1200"/>
            </a:lvl1pPr>
          </a:lstStyle>
          <a:p>
            <a:fld id="{615CEDE7-6E4D-4068-BBEE-DAA1B27CDCAF}" type="slidenum">
              <a:rPr lang="en-GB" smtClean="0"/>
              <a:pPr/>
              <a:t>‹#›</a:t>
            </a:fld>
            <a:endParaRPr lang="en-GB" dirty="0"/>
          </a:p>
        </p:txBody>
      </p:sp>
    </p:spTree>
    <p:extLst>
      <p:ext uri="{BB962C8B-B14F-4D97-AF65-F5344CB8AC3E}">
        <p14:creationId xmlns:p14="http://schemas.microsoft.com/office/powerpoint/2010/main" xmlns="" val="2844645639"/>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2088357185"/>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249059582"/>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1823498161"/>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124749765"/>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1770818795"/>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3105646732"/>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3809175520"/>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CEDE7-6E4D-4068-BBEE-DAA1B27CDCAF}" type="slidenum">
              <a:rPr lang="en-GB" smtClean="0"/>
              <a:pPr/>
              <a:t>‹#›</a:t>
            </a:fld>
            <a:endParaRPr lang="en-GB"/>
          </a:p>
        </p:txBody>
      </p:sp>
    </p:spTree>
    <p:extLst>
      <p:ext uri="{BB962C8B-B14F-4D97-AF65-F5344CB8AC3E}">
        <p14:creationId xmlns:p14="http://schemas.microsoft.com/office/powerpoint/2010/main" xmlns="" val="2954577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pull/>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facebook.com/repor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facebook.com/help/16800984326094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19465" y="691223"/>
            <a:ext cx="4848225" cy="2552700"/>
          </a:xfrm>
        </p:spPr>
        <p:txBody>
          <a:bodyPr>
            <a:normAutofit fontScale="90000"/>
          </a:bodyPr>
          <a:lstStyle/>
          <a:p>
            <a:r>
              <a:rPr lang="el-GR" dirty="0"/>
              <a:t>Συμβουλές για ασφάλεια στο </a:t>
            </a:r>
            <a:r>
              <a:rPr lang="en-GB" dirty="0"/>
              <a:t>FACEBOOK</a:t>
            </a:r>
            <a:endParaRPr lang="el-GR"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477139" y="3067601"/>
            <a:ext cx="3866438" cy="3466842"/>
          </a:xfrm>
          <a:prstGeom prst="rect">
            <a:avLst/>
          </a:prstGeom>
        </p:spPr>
      </p:pic>
    </p:spTree>
    <p:extLst>
      <p:ext uri="{BB962C8B-B14F-4D97-AF65-F5344CB8AC3E}">
        <p14:creationId xmlns:p14="http://schemas.microsoft.com/office/powerpoint/2010/main" xmlns="" val="59377101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8569" y="859992"/>
            <a:ext cx="8054634" cy="4270375"/>
          </a:xfrm>
        </p:spPr>
        <p:txBody>
          <a:bodyPr/>
          <a:lstStyle/>
          <a:p>
            <a:pPr marL="0" indent="0" algn="ctr">
              <a:buNone/>
            </a:pPr>
            <a:r>
              <a:rPr lang="el-GR" dirty="0"/>
              <a:t>Αν δεν σου αρέσει μία δημοσίευση μπορείς να τη διαγράψεις ή να την αποκρύψεις από το </a:t>
            </a:r>
            <a:r>
              <a:rPr lang="el-GR" dirty="0" err="1"/>
              <a:t>χρονολόγιό</a:t>
            </a:r>
            <a:r>
              <a:rPr lang="el-GR" dirty="0"/>
              <a:t> σου. Άνοιξε το μενού πάνω δεξιά από τη δημοσίευση και επίλεξε «Διαγραφή» ή «Απόκρυψη από το </a:t>
            </a:r>
            <a:r>
              <a:rPr lang="el-GR" dirty="0" err="1"/>
              <a:t>χρονολόγιο</a:t>
            </a:r>
            <a:r>
              <a:rPr lang="el-GR" dirty="0"/>
              <a:t>».</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10</a:t>
            </a:fld>
            <a:endParaRPr lang="en-GB" dirty="0"/>
          </a:p>
        </p:txBody>
      </p:sp>
      <p:pic>
        <p:nvPicPr>
          <p:cNvPr id="8" name="Εικόνα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694945" y="3023316"/>
            <a:ext cx="4021882" cy="304772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159446319"/>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Ορθογώνιο: Στρογγύλεμα γωνιών 6"/>
          <p:cNvSpPr/>
          <p:nvPr/>
        </p:nvSpPr>
        <p:spPr>
          <a:xfrm>
            <a:off x="628651" y="1463039"/>
            <a:ext cx="7886700" cy="37842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Θέση περιεχομένου 2"/>
          <p:cNvSpPr>
            <a:spLocks noGrp="1"/>
          </p:cNvSpPr>
          <p:nvPr>
            <p:ph idx="1"/>
          </p:nvPr>
        </p:nvSpPr>
        <p:spPr>
          <a:xfrm>
            <a:off x="1131351" y="2303900"/>
            <a:ext cx="6881299" cy="2102486"/>
          </a:xfrm>
        </p:spPr>
        <p:txBody>
          <a:bodyPr/>
          <a:lstStyle/>
          <a:p>
            <a:pPr marL="0" indent="0" algn="ctr">
              <a:buNone/>
            </a:pPr>
            <a:r>
              <a:rPr lang="el-GR" dirty="0">
                <a:solidFill>
                  <a:schemeClr val="bg1"/>
                </a:solidFill>
              </a:rPr>
              <a:t>Με την απόκρυψη μιας δημοσίευσης από το </a:t>
            </a:r>
            <a:r>
              <a:rPr lang="el-GR" dirty="0" err="1">
                <a:solidFill>
                  <a:schemeClr val="bg1"/>
                </a:solidFill>
              </a:rPr>
              <a:t>χρονολόγιό</a:t>
            </a:r>
            <a:r>
              <a:rPr lang="el-GR" dirty="0">
                <a:solidFill>
                  <a:schemeClr val="bg1"/>
                </a:solidFill>
              </a:rPr>
              <a:t> σου, </a:t>
            </a:r>
            <a:r>
              <a:rPr lang="el-GR" b="1" dirty="0">
                <a:solidFill>
                  <a:schemeClr val="bg1"/>
                </a:solidFill>
              </a:rPr>
              <a:t>η δημοσίευση συνεχίζει να είναι ορατή μόνο</a:t>
            </a:r>
            <a:r>
              <a:rPr lang="en-GB" b="1" dirty="0">
                <a:solidFill>
                  <a:schemeClr val="bg1"/>
                </a:solidFill>
              </a:rPr>
              <a:t> </a:t>
            </a:r>
            <a:r>
              <a:rPr lang="el-GR" b="1" dirty="0">
                <a:solidFill>
                  <a:schemeClr val="bg1"/>
                </a:solidFill>
              </a:rPr>
              <a:t>σε εσένα</a:t>
            </a:r>
            <a:r>
              <a:rPr lang="el-GR" dirty="0">
                <a:solidFill>
                  <a:schemeClr val="bg1"/>
                </a:solidFill>
              </a:rPr>
              <a:t>, </a:t>
            </a:r>
            <a:r>
              <a:rPr lang="el-GR" u="sng" dirty="0">
                <a:solidFill>
                  <a:schemeClr val="bg1"/>
                </a:solidFill>
              </a:rPr>
              <a:t>χωρίς να αποκλείεται το ενδεχόμενο να εμφανίζεται στα αποτελέσματα αναζήτησης.</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11</a:t>
            </a:fld>
            <a:endParaRPr lang="en-GB" dirty="0"/>
          </a:p>
        </p:txBody>
      </p:sp>
    </p:spTree>
    <p:extLst>
      <p:ext uri="{BB962C8B-B14F-4D97-AF65-F5344CB8AC3E}">
        <p14:creationId xmlns:p14="http://schemas.microsoft.com/office/powerpoint/2010/main" xmlns="" val="1648188939"/>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Αναφορά περιεχομένου</a:t>
            </a:r>
          </a:p>
        </p:txBody>
      </p:sp>
      <p:sp>
        <p:nvSpPr>
          <p:cNvPr id="3" name="Θέση περιεχομένου 2"/>
          <p:cNvSpPr>
            <a:spLocks noGrp="1"/>
          </p:cNvSpPr>
          <p:nvPr>
            <p:ph idx="1"/>
          </p:nvPr>
        </p:nvSpPr>
        <p:spPr>
          <a:xfrm>
            <a:off x="628650" y="1920874"/>
            <a:ext cx="4168433" cy="4270375"/>
          </a:xfrm>
        </p:spPr>
        <p:txBody>
          <a:bodyPr>
            <a:normAutofit fontScale="92500" lnSpcReduction="10000"/>
          </a:bodyPr>
          <a:lstStyle/>
          <a:p>
            <a:pPr marL="0" indent="0">
              <a:buNone/>
            </a:pPr>
            <a:r>
              <a:rPr lang="el-GR" dirty="0"/>
              <a:t>Σε περίπτωση που συναντήσεις προσβλητικό περιεχόμενο στο Facebook (ακατάλληλες αναρτήσεις, φωτογραφίες, ομάδες ή σελίδες)</a:t>
            </a:r>
            <a:r>
              <a:rPr lang="en-GB" dirty="0"/>
              <a:t> </a:t>
            </a:r>
            <a:r>
              <a:rPr lang="el-GR" dirty="0"/>
              <a:t>συνιστάται η άμεση αναφορά του (</a:t>
            </a:r>
            <a:r>
              <a:rPr lang="el-GR" dirty="0" err="1"/>
              <a:t>report</a:t>
            </a:r>
            <a:r>
              <a:rPr lang="el-GR" dirty="0"/>
              <a:t>). </a:t>
            </a:r>
            <a:r>
              <a:rPr lang="el-GR" u="sng" dirty="0"/>
              <a:t>Πρόκειται για ανώνυμη διαδικασία κατά την οποία δε διατρέχεις κίνδυνο γνωστοποίησης των στοιχείων σου.</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12</a:t>
            </a:fld>
            <a:endParaRPr lang="en-GB" dirty="0"/>
          </a:p>
        </p:txBody>
      </p:sp>
      <p:pic>
        <p:nvPicPr>
          <p:cNvPr id="6" name="Εικόνα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14658" y="2560206"/>
            <a:ext cx="3958391" cy="281232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xmlns="" val="1991556658"/>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Δημιουργία Λίστας Φίλων</a:t>
            </a: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Μπορείς να δημιουργήσεις μία λίστα φίλων προκειμένου να κοινοποιείς και να μοιράζεσαι εύκολα υλικό μόνο με τα συγκεκριμένα άτομα. Ωστόσο, για δική σου διευκόλυνση μπορείς να προσθέσεις φίλους σε τρεις συγκεκριμένες λίστες όπως αυτές: </a:t>
            </a:r>
            <a:endParaRPr lang="en-GB" dirty="0"/>
          </a:p>
          <a:p>
            <a:pPr marL="0" indent="0">
              <a:buNone/>
            </a:pPr>
            <a:r>
              <a:rPr lang="el-GR" dirty="0"/>
              <a:t>• των στενών φίλων </a:t>
            </a:r>
            <a:endParaRPr lang="en-GB" dirty="0"/>
          </a:p>
          <a:p>
            <a:pPr marL="0" indent="0">
              <a:buNone/>
            </a:pPr>
            <a:r>
              <a:rPr lang="el-GR" dirty="0"/>
              <a:t>• των γνωστών </a:t>
            </a:r>
            <a:endParaRPr lang="en-GB" dirty="0"/>
          </a:p>
          <a:p>
            <a:pPr marL="0" indent="0">
              <a:buNone/>
            </a:pPr>
            <a:r>
              <a:rPr lang="el-GR" dirty="0"/>
              <a:t>• και των περιορισμένων </a:t>
            </a:r>
            <a:endParaRPr lang="en-GB" dirty="0"/>
          </a:p>
          <a:p>
            <a:pPr marL="0" indent="0">
              <a:buNone/>
            </a:pPr>
            <a:r>
              <a:rPr lang="el-GR" dirty="0"/>
              <a:t>Στην αρχική σας σελίδα, επιλέγεις την ενότητα «Φίλοι», έπειτα «Διαχείριση» και στη συνέχεια «Επεξεργασία απορρήτου».</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13</a:t>
            </a:fld>
            <a:endParaRPr lang="en-GB" dirty="0"/>
          </a:p>
        </p:txBody>
      </p:sp>
      <p:pic>
        <p:nvPicPr>
          <p:cNvPr id="6" name="Εικόνα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2000" y="3711249"/>
            <a:ext cx="3943350" cy="798979"/>
          </a:xfrm>
          <a:prstGeom prst="rect">
            <a:avLst/>
          </a:prstGeom>
        </p:spPr>
      </p:pic>
    </p:spTree>
    <p:extLst>
      <p:ext uri="{BB962C8B-B14F-4D97-AF65-F5344CB8AC3E}">
        <p14:creationId xmlns:p14="http://schemas.microsoft.com/office/powerpoint/2010/main" xmlns="" val="3437943616"/>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14</a:t>
            </a:fld>
            <a:endParaRPr lang="en-GB" dirty="0"/>
          </a:p>
        </p:txBody>
      </p:sp>
      <p:sp>
        <p:nvSpPr>
          <p:cNvPr id="5" name="Ορθογώνιο: Στρογγύλεμα επάνω γωνιών 4"/>
          <p:cNvSpPr/>
          <p:nvPr/>
        </p:nvSpPr>
        <p:spPr>
          <a:xfrm>
            <a:off x="3643532" y="1378635"/>
            <a:ext cx="4698610" cy="400929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3706837" y="1588207"/>
            <a:ext cx="4572000" cy="3785652"/>
          </a:xfrm>
          <a:prstGeom prst="rect">
            <a:avLst/>
          </a:prstGeom>
        </p:spPr>
        <p:txBody>
          <a:bodyPr>
            <a:spAutoFit/>
          </a:bodyPr>
          <a:lstStyle/>
          <a:p>
            <a:pPr algn="ctr"/>
            <a:r>
              <a:rPr lang="el-GR" sz="2400" dirty="0"/>
              <a:t>Σε περίπτωση που κάποιος σε παρενοχλεί μέσω συνομιλίας, μπορείς να τον αφαιρέσεις από τη λίστα φίλων σου, εμποδίζοντάς τον να επικοινωνεί μαζί σου και να έχει πρόσβαση στο </a:t>
            </a:r>
            <a:r>
              <a:rPr lang="el-GR" sz="2400" dirty="0" err="1"/>
              <a:t>χρονολόγιό</a:t>
            </a:r>
            <a:r>
              <a:rPr lang="el-GR" sz="2400" dirty="0"/>
              <a:t> σου. </a:t>
            </a:r>
            <a:r>
              <a:rPr lang="el-GR" sz="2400" u="sng" dirty="0"/>
              <a:t>Μην παραλείψεις να ενημερώσεις τους γονείς σου ή κάποιον ενήλικα για το περιστατικό.</a:t>
            </a:r>
          </a:p>
        </p:txBody>
      </p:sp>
      <p:pic>
        <p:nvPicPr>
          <p:cNvPr id="8" name="Εικόνα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533865" y="3024555"/>
            <a:ext cx="2478330" cy="2363372"/>
          </a:xfrm>
          <a:prstGeom prst="rect">
            <a:avLst/>
          </a:prstGeom>
        </p:spPr>
      </p:pic>
    </p:spTree>
    <p:extLst>
      <p:ext uri="{BB962C8B-B14F-4D97-AF65-F5344CB8AC3E}">
        <p14:creationId xmlns:p14="http://schemas.microsoft.com/office/powerpoint/2010/main" xmlns="" val="11349248"/>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15</a:t>
            </a:fld>
            <a:endParaRPr lang="en-GB" dirty="0"/>
          </a:p>
        </p:txBody>
      </p:sp>
      <p:sp>
        <p:nvSpPr>
          <p:cNvPr id="5" name="Φυσαλίδα ομιλίας: Έλλειψη 4"/>
          <p:cNvSpPr/>
          <p:nvPr/>
        </p:nvSpPr>
        <p:spPr>
          <a:xfrm>
            <a:off x="4206240" y="773722"/>
            <a:ext cx="4726744" cy="4417255"/>
          </a:xfrm>
          <a:prstGeom prst="wedgeEllipseCallout">
            <a:avLst>
              <a:gd name="adj1" fmla="val -64184"/>
              <a:gd name="adj2" fmla="val -14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t>Καλό θα ήταν να μην αποδέχεσαι αιτήματα φιλίας από αγνώστους. Σε περίπτωση που κάποιος άγνωστος σου ζητήσει να συναντηθείτε στο φυσικό κόσμο </a:t>
            </a:r>
            <a:r>
              <a:rPr lang="el-GR" sz="2400" u="sng" dirty="0"/>
              <a:t>ενημέρωσε άμεσα έναν ενήλικα</a:t>
            </a:r>
            <a:r>
              <a:rPr lang="en-GB" sz="2400" u="sng" dirty="0"/>
              <a:t>!</a:t>
            </a:r>
            <a:endParaRPr lang="el-GR" sz="2400" u="sng" dirty="0"/>
          </a:p>
        </p:txBody>
      </p:sp>
      <p:pic>
        <p:nvPicPr>
          <p:cNvPr id="9" name="Εικόνα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17453" y="956603"/>
            <a:ext cx="2605690" cy="4765082"/>
          </a:xfrm>
          <a:prstGeom prst="rect">
            <a:avLst/>
          </a:prstGeom>
        </p:spPr>
      </p:pic>
    </p:spTree>
    <p:extLst>
      <p:ext uri="{BB962C8B-B14F-4D97-AF65-F5344CB8AC3E}">
        <p14:creationId xmlns:p14="http://schemas.microsoft.com/office/powerpoint/2010/main" xmlns="" val="636299672"/>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Ποιος μπορεί να δει τους φίλους μου στο προφίλ μου;</a:t>
            </a:r>
          </a:p>
        </p:txBody>
      </p:sp>
      <p:sp>
        <p:nvSpPr>
          <p:cNvPr id="3" name="Θέση περιεχομένου 2"/>
          <p:cNvSpPr>
            <a:spLocks noGrp="1"/>
          </p:cNvSpPr>
          <p:nvPr>
            <p:ph idx="1"/>
          </p:nvPr>
        </p:nvSpPr>
        <p:spPr/>
        <p:txBody>
          <a:bodyPr/>
          <a:lstStyle/>
          <a:p>
            <a:pPr marL="0" indent="0">
              <a:buNone/>
            </a:pPr>
            <a:r>
              <a:rPr lang="el-GR" dirty="0"/>
              <a:t>Όλοι μπορούν να δουν τους φίλους σου στο προφίλ σου λόγω προεπιλεγμένης ρύθμισης από το ίδιο το Facebook. Μπορείς όμως να επιλέξεις εσύ το κοινό το οποίο θα έχει πρόσβαση στους φίλους σου. Πάτησε απλώς «Φίλοι» κάτω από τη φωτογραφία εξωφύλλου σου, πίεσε «Διαχείριση» στην κορυφή της σελίδας και έπειτα «Επεξεργασία Απορρήτου».</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16</a:t>
            </a:fld>
            <a:endParaRPr lang="en-GB" dirty="0"/>
          </a:p>
        </p:txBody>
      </p:sp>
      <p:pic>
        <p:nvPicPr>
          <p:cNvPr id="6" name="Εικόνα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61713" y="4906912"/>
            <a:ext cx="5453488" cy="110495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1965059850"/>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Αναφορά και αποκλεισμός</a:t>
            </a:r>
          </a:p>
        </p:txBody>
      </p:sp>
      <p:sp>
        <p:nvSpPr>
          <p:cNvPr id="3" name="Θέση περιεχομένου 2"/>
          <p:cNvSpPr>
            <a:spLocks noGrp="1"/>
          </p:cNvSpPr>
          <p:nvPr>
            <p:ph idx="1"/>
          </p:nvPr>
        </p:nvSpPr>
        <p:spPr>
          <a:xfrm>
            <a:off x="628650" y="1828801"/>
            <a:ext cx="7886700" cy="4270375"/>
          </a:xfrm>
        </p:spPr>
        <p:txBody>
          <a:bodyPr>
            <a:normAutofit lnSpcReduction="10000"/>
          </a:bodyPr>
          <a:lstStyle/>
          <a:p>
            <a:pPr marL="0" indent="0">
              <a:buNone/>
            </a:pPr>
            <a:r>
              <a:rPr lang="el-GR" dirty="0"/>
              <a:t>Μπορείς να αναφέρεις δημοσιεύσεις με προσβλητικό, </a:t>
            </a:r>
            <a:r>
              <a:rPr lang="el-GR" dirty="0" err="1"/>
              <a:t>παρενοχλητικό</a:t>
            </a:r>
            <a:r>
              <a:rPr lang="el-GR" dirty="0"/>
              <a:t> ή χυδαίο περιεχόμενο, πιέζοντας το βελάκι δεξιά από κάθε δημοσίευση. </a:t>
            </a:r>
            <a:endParaRPr lang="en-US" dirty="0"/>
          </a:p>
          <a:p>
            <a:pPr marL="0" indent="0">
              <a:buNone/>
            </a:pPr>
            <a:r>
              <a:rPr lang="el-GR" dirty="0"/>
              <a:t>Οι χρήστες μπορούν να ενημερώνονται για την πορεία της αναφοράς τους επιλέγοντας </a:t>
            </a:r>
            <a:r>
              <a:rPr lang="el-GR" b="1" dirty="0"/>
              <a:t>«Συντομεύσεις Απορρήτου»</a:t>
            </a:r>
            <a:r>
              <a:rPr lang="el-GR" dirty="0"/>
              <a:t>, έπειτα </a:t>
            </a:r>
            <a:r>
              <a:rPr lang="el-GR" b="1" dirty="0"/>
              <a:t>«Δείτε περισσότερες ρυθμίσεις» </a:t>
            </a:r>
            <a:r>
              <a:rPr lang="el-GR" dirty="0"/>
              <a:t>και τέλος </a:t>
            </a:r>
            <a:r>
              <a:rPr lang="el-GR" b="1" dirty="0"/>
              <a:t>«Εισερχόμενα υποστήριξης». </a:t>
            </a:r>
            <a:endParaRPr lang="en-US" b="1" dirty="0"/>
          </a:p>
          <a:p>
            <a:pPr marL="0" indent="0">
              <a:buNone/>
            </a:pPr>
            <a:r>
              <a:rPr lang="el-GR" dirty="0"/>
              <a:t>Περισσότερες πληροφορίες για αναφορά περιεχομένου στο Facebook βρες στην παρακάτω διεύθυνση </a:t>
            </a:r>
            <a:r>
              <a:rPr lang="el-GR" dirty="0">
                <a:hlinkClick r:id="rId2"/>
              </a:rPr>
              <a:t>www.facebook.com/report</a:t>
            </a:r>
            <a:r>
              <a:rPr lang="en-GB" dirty="0"/>
              <a:t> </a:t>
            </a:r>
            <a:endParaRPr lang="el-GR" dirty="0"/>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17</a:t>
            </a:fld>
            <a:endParaRPr lang="en-GB" dirty="0"/>
          </a:p>
        </p:txBody>
      </p:sp>
    </p:spTree>
    <p:extLst>
      <p:ext uri="{BB962C8B-B14F-4D97-AF65-F5344CB8AC3E}">
        <p14:creationId xmlns:p14="http://schemas.microsoft.com/office/powerpoint/2010/main" xmlns="" val="1393370435"/>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Ψαλίδισμα επάνω γωνιών 4"/>
          <p:cNvSpPr/>
          <p:nvPr/>
        </p:nvSpPr>
        <p:spPr>
          <a:xfrm>
            <a:off x="984738" y="1125415"/>
            <a:ext cx="7174523" cy="4543865"/>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p>
        </p:txBody>
      </p:sp>
      <p:sp>
        <p:nvSpPr>
          <p:cNvPr id="3" name="Θέση περιεχομένου 2"/>
          <p:cNvSpPr>
            <a:spLocks noGrp="1"/>
          </p:cNvSpPr>
          <p:nvPr>
            <p:ph idx="1"/>
          </p:nvPr>
        </p:nvSpPr>
        <p:spPr>
          <a:xfrm>
            <a:off x="1123216" y="1983547"/>
            <a:ext cx="6897565" cy="3685733"/>
          </a:xfrm>
        </p:spPr>
        <p:txBody>
          <a:bodyPr>
            <a:normAutofit/>
          </a:bodyPr>
          <a:lstStyle/>
          <a:p>
            <a:pPr marL="0" indent="0" algn="ctr">
              <a:buNone/>
            </a:pPr>
            <a:r>
              <a:rPr lang="el-GR" dirty="0">
                <a:solidFill>
                  <a:schemeClr val="bg1"/>
                </a:solidFill>
              </a:rPr>
              <a:t>Στην ίδια διεύθυνση δες επίσης πως μπορείς να αναφέρεις περιπτώσεις κατάχρησης ακόμη και αν δεν έχεις λογαριασμό. </a:t>
            </a:r>
            <a:endParaRPr lang="en-US" dirty="0">
              <a:solidFill>
                <a:schemeClr val="bg1"/>
              </a:solidFill>
            </a:endParaRPr>
          </a:p>
          <a:p>
            <a:pPr marL="0" indent="0" algn="ctr">
              <a:buNone/>
            </a:pPr>
            <a:r>
              <a:rPr lang="el-GR" dirty="0">
                <a:solidFill>
                  <a:schemeClr val="bg1"/>
                </a:solidFill>
              </a:rPr>
              <a:t>Μπορείς επίσης να εμποδίσεις κάποιον </a:t>
            </a:r>
            <a:r>
              <a:rPr lang="el-GR" dirty="0" err="1">
                <a:solidFill>
                  <a:schemeClr val="bg1"/>
                </a:solidFill>
              </a:rPr>
              <a:t>παραβατικό</a:t>
            </a:r>
            <a:r>
              <a:rPr lang="el-GR" dirty="0">
                <a:solidFill>
                  <a:schemeClr val="bg1"/>
                </a:solidFill>
              </a:rPr>
              <a:t> χρήστη να επικοινωνήσει ξανά μαζί σου, χρησιμοποιώντας τη ρύθμιση του αποκλεισμού (</a:t>
            </a:r>
            <a:r>
              <a:rPr lang="el-GR" dirty="0" err="1">
                <a:solidFill>
                  <a:schemeClr val="bg1"/>
                </a:solidFill>
              </a:rPr>
              <a:t>block</a:t>
            </a:r>
            <a:r>
              <a:rPr lang="el-GR" dirty="0">
                <a:solidFill>
                  <a:schemeClr val="bg1"/>
                </a:solidFill>
              </a:rPr>
              <a:t>).</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18</a:t>
            </a:fld>
            <a:endParaRPr lang="en-GB" dirty="0"/>
          </a:p>
        </p:txBody>
      </p:sp>
    </p:spTree>
    <p:extLst>
      <p:ext uri="{BB962C8B-B14F-4D97-AF65-F5344CB8AC3E}">
        <p14:creationId xmlns:p14="http://schemas.microsoft.com/office/powerpoint/2010/main" xmlns="" val="2361127555"/>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Σύννεφο 1"/>
          <p:cNvSpPr/>
          <p:nvPr/>
        </p:nvSpPr>
        <p:spPr>
          <a:xfrm rot="275093">
            <a:off x="687558" y="993040"/>
            <a:ext cx="7768883" cy="483308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Θέση περιεχομένου 2"/>
          <p:cNvSpPr>
            <a:spLocks noGrp="1"/>
          </p:cNvSpPr>
          <p:nvPr>
            <p:ph idx="1"/>
          </p:nvPr>
        </p:nvSpPr>
        <p:spPr>
          <a:xfrm>
            <a:off x="1735161" y="2200643"/>
            <a:ext cx="5673676" cy="4081095"/>
          </a:xfrm>
        </p:spPr>
        <p:txBody>
          <a:bodyPr/>
          <a:lstStyle/>
          <a:p>
            <a:pPr marL="0" indent="0" algn="ctr">
              <a:buNone/>
            </a:pPr>
            <a:r>
              <a:rPr lang="el-GR" dirty="0">
                <a:solidFill>
                  <a:schemeClr val="bg1"/>
                </a:solidFill>
              </a:rPr>
              <a:t>Οδηγίες για το πώς να μπλοκάρεις κάποιον παρέχονται στο Κέντρο Βοηθείας του Facebook: </a:t>
            </a:r>
            <a:r>
              <a:rPr lang="el-GR" dirty="0">
                <a:solidFill>
                  <a:srgbClr val="00B050"/>
                </a:solidFill>
                <a:hlinkClick r:id="rId2"/>
              </a:rPr>
              <a:t>https://www.facebook.com/help/168009843260943</a:t>
            </a:r>
            <a:r>
              <a:rPr lang="en-GB" dirty="0">
                <a:solidFill>
                  <a:srgbClr val="00B050"/>
                </a:solidFill>
              </a:rPr>
              <a:t> </a:t>
            </a:r>
            <a:endParaRPr lang="el-GR" dirty="0">
              <a:solidFill>
                <a:srgbClr val="00B050"/>
              </a:solidFill>
            </a:endParaRP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19</a:t>
            </a:fld>
            <a:endParaRPr lang="en-GB" dirty="0"/>
          </a:p>
        </p:txBody>
      </p:sp>
    </p:spTree>
    <p:extLst>
      <p:ext uri="{BB962C8B-B14F-4D97-AF65-F5344CB8AC3E}">
        <p14:creationId xmlns:p14="http://schemas.microsoft.com/office/powerpoint/2010/main" xmlns="" val="2074260217"/>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15CEDE7-6E4D-4068-BBEE-DAA1B27CDCAF}" type="slidenum">
              <a:rPr lang="en-GB" smtClean="0"/>
              <a:pPr/>
              <a:t>2</a:t>
            </a:fld>
            <a:endParaRPr lang="en-GB" dirty="0"/>
          </a:p>
        </p:txBody>
      </p:sp>
      <p:sp>
        <p:nvSpPr>
          <p:cNvPr id="9" name="Φυσαλίδα ομιλίας: Έλλειψη 8"/>
          <p:cNvSpPr/>
          <p:nvPr/>
        </p:nvSpPr>
        <p:spPr>
          <a:xfrm rot="4674979">
            <a:off x="3717129" y="627600"/>
            <a:ext cx="4789755" cy="5175984"/>
          </a:xfrm>
          <a:prstGeom prst="wedgeEllipseCallout">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1" name="Εικόνα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2283" y="1108568"/>
            <a:ext cx="2444947" cy="4471127"/>
          </a:xfrm>
          <a:prstGeom prst="rect">
            <a:avLst/>
          </a:prstGeom>
        </p:spPr>
      </p:pic>
      <p:sp>
        <p:nvSpPr>
          <p:cNvPr id="12" name="TextBox 11"/>
          <p:cNvSpPr txBox="1"/>
          <p:nvPr/>
        </p:nvSpPr>
        <p:spPr>
          <a:xfrm>
            <a:off x="3980751" y="1384423"/>
            <a:ext cx="4290645" cy="3785652"/>
          </a:xfrm>
          <a:prstGeom prst="rect">
            <a:avLst/>
          </a:prstGeom>
          <a:noFill/>
        </p:spPr>
        <p:txBody>
          <a:bodyPr wrap="square" rtlCol="0">
            <a:spAutoFit/>
          </a:bodyPr>
          <a:lstStyle/>
          <a:p>
            <a:pPr algn="ctr"/>
            <a:r>
              <a:rPr lang="el-GR" sz="2400" dirty="0">
                <a:solidFill>
                  <a:schemeClr val="bg1"/>
                </a:solidFill>
              </a:rPr>
              <a:t>Το Facebook, ως το δημοφιλέστερο μέσο κοινωνικής δικτύωσης στις μέρες μας, </a:t>
            </a:r>
          </a:p>
          <a:p>
            <a:pPr algn="ctr"/>
            <a:r>
              <a:rPr lang="el-GR" sz="2400" dirty="0">
                <a:solidFill>
                  <a:schemeClr val="bg1"/>
                </a:solidFill>
              </a:rPr>
              <a:t>έχει διευκολύνει σημαντικά την επικοινωνία</a:t>
            </a:r>
            <a:r>
              <a:rPr lang="en-GB" sz="2400" dirty="0">
                <a:solidFill>
                  <a:schemeClr val="bg1"/>
                </a:solidFill>
              </a:rPr>
              <a:t> </a:t>
            </a:r>
            <a:r>
              <a:rPr lang="el-GR" sz="2400" dirty="0">
                <a:solidFill>
                  <a:schemeClr val="bg1"/>
                </a:solidFill>
              </a:rPr>
              <a:t>των χρηστών του διαδικτύου. Ωστόσο, ενέχει πολλούς κινδύνους τους οποίους μπορεί ο καθένας από εμάς εύκολα να αποτρέψει. Αρκεί να γνωρίζει το πώς!</a:t>
            </a:r>
          </a:p>
        </p:txBody>
      </p:sp>
    </p:spTree>
    <p:extLst>
      <p:ext uri="{BB962C8B-B14F-4D97-AF65-F5344CB8AC3E}">
        <p14:creationId xmlns:p14="http://schemas.microsoft.com/office/powerpoint/2010/main" xmlns="" val="2040092618"/>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2276B7"/>
        </a:solidFill>
        <a:effectLst/>
      </p:bgPr>
    </p:bg>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lstStyle/>
          <a:p>
            <a:fld id="{615CEDE7-6E4D-4068-BBEE-DAA1B27CDCAF}" type="slidenum">
              <a:rPr lang="en-GB" smtClean="0"/>
              <a:pPr/>
              <a:t>20</a:t>
            </a:fld>
            <a:endParaRPr lang="en-GB"/>
          </a:p>
        </p:txBody>
      </p:sp>
      <p:pic>
        <p:nvPicPr>
          <p:cNvPr id="3"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65" y="812850"/>
            <a:ext cx="9172133" cy="1948565"/>
          </a:xfrm>
          <a:prstGeom prst="rect">
            <a:avLst/>
          </a:prstGeom>
        </p:spPr>
      </p:pic>
      <p:pic>
        <p:nvPicPr>
          <p:cNvPr id="4"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2953029"/>
            <a:ext cx="9144000" cy="1425780"/>
          </a:xfrm>
          <a:prstGeom prst="rect">
            <a:avLst/>
          </a:prstGeom>
        </p:spPr>
      </p:pic>
      <p:pic>
        <p:nvPicPr>
          <p:cNvPr id="5"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4565085"/>
            <a:ext cx="9144000" cy="1463801"/>
          </a:xfrm>
          <a:prstGeom prst="rect">
            <a:avLst/>
          </a:prstGeom>
        </p:spPr>
      </p:pic>
    </p:spTree>
    <p:extLst>
      <p:ext uri="{BB962C8B-B14F-4D97-AF65-F5344CB8AC3E}">
        <p14:creationId xmlns:p14="http://schemas.microsoft.com/office/powerpoint/2010/main" xmlns="" val="405825541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ppt_x"/>
                                          </p:val>
                                        </p:tav>
                                        <p:tav tm="100000">
                                          <p:val>
                                            <p:strVal val="#ppt_x"/>
                                          </p:val>
                                        </p:tav>
                                      </p:tavLst>
                                    </p:anim>
                                    <p:anim calcmode="lin" valueType="num">
                                      <p:cBhvr additive="base">
                                        <p:cTn id="1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5CEDE7-6E4D-4068-BBEE-DAA1B27CDCAF}" type="slidenum">
              <a:rPr lang="en-GB" smtClean="0"/>
              <a:pPr/>
              <a:t>3</a:t>
            </a:fld>
            <a:endParaRPr lang="en-GB" dirty="0"/>
          </a:p>
        </p:txBody>
      </p:sp>
      <p:sp>
        <p:nvSpPr>
          <p:cNvPr id="5" name="Φυσαλίδα σκέψης: Σύννεφο 4"/>
          <p:cNvSpPr/>
          <p:nvPr/>
        </p:nvSpPr>
        <p:spPr>
          <a:xfrm rot="500216">
            <a:off x="3902324" y="666736"/>
            <a:ext cx="4814901" cy="3883298"/>
          </a:xfrm>
          <a:prstGeom prst="cloudCallout">
            <a:avLst>
              <a:gd name="adj1" fmla="val -62036"/>
              <a:gd name="adj2" fmla="val 598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TextBox 5"/>
          <p:cNvSpPr txBox="1"/>
          <p:nvPr/>
        </p:nvSpPr>
        <p:spPr>
          <a:xfrm>
            <a:off x="4712819" y="1269557"/>
            <a:ext cx="3375962" cy="2677656"/>
          </a:xfrm>
          <a:prstGeom prst="rect">
            <a:avLst/>
          </a:prstGeom>
          <a:noFill/>
        </p:spPr>
        <p:txBody>
          <a:bodyPr wrap="square" rtlCol="0">
            <a:spAutoFit/>
          </a:bodyPr>
          <a:lstStyle/>
          <a:p>
            <a:pPr algn="ctr"/>
            <a:r>
              <a:rPr lang="el-GR" sz="2400" dirty="0"/>
              <a:t>Να αλλάζεις τακτικά τους κωδικούς πρόσβασης και να χρησιμοποιείς διαφορετικούς κωδικούς για κάθε μέσο κοινωνικής δικτύωσης που διατηρείς λογαριασμό.</a:t>
            </a:r>
          </a:p>
        </p:txBody>
      </p:sp>
      <p:pic>
        <p:nvPicPr>
          <p:cNvPr id="8" name="Εικόνα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540262" y="4252084"/>
            <a:ext cx="2166362" cy="1847092"/>
          </a:xfrm>
          <a:prstGeom prst="rect">
            <a:avLst/>
          </a:prstGeom>
        </p:spPr>
      </p:pic>
    </p:spTree>
    <p:extLst>
      <p:ext uri="{BB962C8B-B14F-4D97-AF65-F5344CB8AC3E}">
        <p14:creationId xmlns:p14="http://schemas.microsoft.com/office/powerpoint/2010/main" xmlns="" val="1415890656"/>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5CEDE7-6E4D-4068-BBEE-DAA1B27CDCAF}" type="slidenum">
              <a:rPr lang="en-GB" smtClean="0"/>
              <a:pPr/>
              <a:t>4</a:t>
            </a:fld>
            <a:endParaRPr lang="en-GB" dirty="0"/>
          </a:p>
        </p:txBody>
      </p:sp>
      <p:sp>
        <p:nvSpPr>
          <p:cNvPr id="6" name="Σύννεφο 5"/>
          <p:cNvSpPr/>
          <p:nvPr/>
        </p:nvSpPr>
        <p:spPr>
          <a:xfrm rot="193717">
            <a:off x="414760" y="697339"/>
            <a:ext cx="8229269" cy="540307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bg1"/>
              </a:solidFill>
            </a:endParaRPr>
          </a:p>
        </p:txBody>
      </p:sp>
      <p:sp>
        <p:nvSpPr>
          <p:cNvPr id="7" name="TextBox 6"/>
          <p:cNvSpPr txBox="1"/>
          <p:nvPr/>
        </p:nvSpPr>
        <p:spPr>
          <a:xfrm>
            <a:off x="1365509" y="1486683"/>
            <a:ext cx="5909247" cy="3539430"/>
          </a:xfrm>
          <a:prstGeom prst="rect">
            <a:avLst/>
          </a:prstGeom>
          <a:noFill/>
        </p:spPr>
        <p:txBody>
          <a:bodyPr wrap="square" rtlCol="0">
            <a:spAutoFit/>
          </a:bodyPr>
          <a:lstStyle/>
          <a:p>
            <a:pPr algn="ctr"/>
            <a:r>
              <a:rPr lang="el-GR" sz="2800" dirty="0">
                <a:solidFill>
                  <a:schemeClr val="bg1"/>
                </a:solidFill>
              </a:rPr>
              <a:t>Να </a:t>
            </a:r>
            <a:r>
              <a:rPr lang="el-GR" sz="2800" b="1" dirty="0">
                <a:solidFill>
                  <a:schemeClr val="bg1"/>
                </a:solidFill>
              </a:rPr>
              <a:t>απενεργοποιείς</a:t>
            </a:r>
            <a:r>
              <a:rPr lang="el-GR" sz="2800" dirty="0">
                <a:solidFill>
                  <a:schemeClr val="bg1"/>
                </a:solidFill>
              </a:rPr>
              <a:t> τη ρύθμιση απομνημόνευσης του κωδικού πρόσβασης και του email σου κάθε φορά που αποκτάς πρόσβαση στα μέσα κοινωνικής δικτύωσης από άλλο υπολογιστή</a:t>
            </a:r>
            <a:r>
              <a:rPr lang="en-GB" sz="2800" dirty="0">
                <a:solidFill>
                  <a:schemeClr val="bg1"/>
                </a:solidFill>
              </a:rPr>
              <a:t> </a:t>
            </a:r>
            <a:r>
              <a:rPr lang="el-GR" sz="2800" dirty="0">
                <a:solidFill>
                  <a:schemeClr val="bg1"/>
                </a:solidFill>
              </a:rPr>
              <a:t>και μην ξεχνάς να κάνεις </a:t>
            </a:r>
            <a:r>
              <a:rPr lang="el-GR" sz="2800" b="1" dirty="0">
                <a:solidFill>
                  <a:schemeClr val="bg1"/>
                </a:solidFill>
              </a:rPr>
              <a:t>αποσύνδεση</a:t>
            </a:r>
            <a:r>
              <a:rPr lang="el-GR" sz="2800" dirty="0">
                <a:solidFill>
                  <a:schemeClr val="bg1"/>
                </a:solidFill>
              </a:rPr>
              <a:t> (</a:t>
            </a:r>
            <a:r>
              <a:rPr lang="el-GR" sz="2800" dirty="0" err="1">
                <a:solidFill>
                  <a:schemeClr val="bg1"/>
                </a:solidFill>
              </a:rPr>
              <a:t>log</a:t>
            </a:r>
            <a:r>
              <a:rPr lang="el-GR" sz="2800" dirty="0">
                <a:solidFill>
                  <a:schemeClr val="bg1"/>
                </a:solidFill>
              </a:rPr>
              <a:t> </a:t>
            </a:r>
            <a:r>
              <a:rPr lang="el-GR" sz="2800" dirty="0" err="1">
                <a:solidFill>
                  <a:schemeClr val="bg1"/>
                </a:solidFill>
              </a:rPr>
              <a:t>out</a:t>
            </a:r>
            <a:r>
              <a:rPr lang="el-GR" sz="2800" dirty="0">
                <a:solidFill>
                  <a:schemeClr val="bg1"/>
                </a:solidFill>
              </a:rPr>
              <a:t>) από τον προσωπικό σου λογαριασμό!</a:t>
            </a:r>
          </a:p>
        </p:txBody>
      </p:sp>
    </p:spTree>
    <p:extLst>
      <p:ext uri="{BB962C8B-B14F-4D97-AF65-F5344CB8AC3E}">
        <p14:creationId xmlns:p14="http://schemas.microsoft.com/office/powerpoint/2010/main" xmlns="" val="2669982778"/>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5CEDE7-6E4D-4068-BBEE-DAA1B27CDCAF}" type="slidenum">
              <a:rPr lang="en-GB" smtClean="0"/>
              <a:pPr/>
              <a:t>5</a:t>
            </a:fld>
            <a:endParaRPr lang="en-GB" dirty="0"/>
          </a:p>
        </p:txBody>
      </p:sp>
      <p:sp>
        <p:nvSpPr>
          <p:cNvPr id="5" name="Ορθογώνιο: Στρογγύλεμα γωνιών 4"/>
          <p:cNvSpPr/>
          <p:nvPr/>
        </p:nvSpPr>
        <p:spPr>
          <a:xfrm>
            <a:off x="731520" y="1195754"/>
            <a:ext cx="7726680" cy="42906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a:t>Σε περίπτωση που δεν μπορείς να συνδεθείς στο λογαριασμό σου και λαμβάνεις ειδοποίηση από το Facebook ότι ο λογαριασμός σου έχει τεθεί σε κίνδυνο, </a:t>
            </a:r>
            <a:r>
              <a:rPr lang="el-GR" sz="2800" u="sng" dirty="0"/>
              <a:t>ενδέχεται να έχει ανιχνευθεί ύποπτη δραστηριότητα και να έχει ανασταλεί προσωρινά η λειτουργία του</a:t>
            </a:r>
            <a:r>
              <a:rPr lang="el-GR" sz="2800" dirty="0"/>
              <a:t>. Στην περίπτωση αυτή θα είσαι σε θέση να συνδεθείς ξανά, αφού ολοκληρώσεις τη διαδικασία επαλήθευσης του λογαριασμού σου</a:t>
            </a:r>
            <a:r>
              <a:rPr lang="en-GB" sz="2800" dirty="0"/>
              <a:t>.</a:t>
            </a:r>
            <a:endParaRPr lang="el-GR" sz="2800" dirty="0"/>
          </a:p>
        </p:txBody>
      </p:sp>
    </p:spTree>
    <p:extLst>
      <p:ext uri="{BB962C8B-B14F-4D97-AF65-F5344CB8AC3E}">
        <p14:creationId xmlns:p14="http://schemas.microsoft.com/office/powerpoint/2010/main" xmlns="" val="2077567804"/>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28650" y="581025"/>
            <a:ext cx="4984361" cy="1252539"/>
          </a:xfrm>
        </p:spPr>
        <p:txBody>
          <a:bodyPr>
            <a:normAutofit/>
          </a:bodyPr>
          <a:lstStyle/>
          <a:p>
            <a:r>
              <a:rPr lang="el-GR" dirty="0"/>
              <a:t>Με ποιον μοιράζεσαι</a:t>
            </a:r>
            <a:br>
              <a:rPr lang="el-GR" dirty="0"/>
            </a:br>
            <a:r>
              <a:rPr lang="el-GR" dirty="0"/>
              <a:t>τις δημοσιεύσεις σου;</a:t>
            </a:r>
          </a:p>
        </p:txBody>
      </p:sp>
      <p:sp>
        <p:nvSpPr>
          <p:cNvPr id="3" name="Θέση περιεχομένου 2"/>
          <p:cNvSpPr>
            <a:spLocks noGrp="1"/>
          </p:cNvSpPr>
          <p:nvPr>
            <p:ph idx="1"/>
          </p:nvPr>
        </p:nvSpPr>
        <p:spPr>
          <a:xfrm>
            <a:off x="377629" y="2050980"/>
            <a:ext cx="5094702" cy="3968554"/>
          </a:xfrm>
        </p:spPr>
        <p:txBody>
          <a:bodyPr>
            <a:normAutofit fontScale="92500" lnSpcReduction="10000"/>
          </a:bodyPr>
          <a:lstStyle/>
          <a:p>
            <a:pPr marL="0" indent="0" algn="ctr">
              <a:buNone/>
            </a:pPr>
            <a:r>
              <a:rPr lang="el-GR" dirty="0"/>
              <a:t>Χρησιμοποίησε τη ρύθμιση </a:t>
            </a:r>
            <a:r>
              <a:rPr lang="el-GR" b="1" dirty="0"/>
              <a:t>«Αρχείο Δραστηριοτήτων» </a:t>
            </a:r>
            <a:r>
              <a:rPr lang="el-GR" dirty="0"/>
              <a:t>που διαθέτει το Facebook για να ελέγξεις την πρόσβαση στο περιεχόμενο που κοινοποιείς στο προφίλ σου. Με τη συγκεκριμένη ρύθμιση μπορείς να ορίσεις σε ποιους θα είναι ορατές οι δημοσιεύσεις σου, καθώς και να μπλοκάρεις δημοσιεύσεις από άλλους χρήστες στο δικό σου προφίλ. </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6</a:t>
            </a:fld>
            <a:endParaRPr lang="en-GB" dirty="0"/>
          </a:p>
        </p:txBody>
      </p:sp>
      <p:pic>
        <p:nvPicPr>
          <p:cNvPr id="8" name="Εικόνα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31328" y="884629"/>
            <a:ext cx="2426872" cy="5134905"/>
          </a:xfrm>
          <a:prstGeom prst="rect">
            <a:avLst/>
          </a:prstGeom>
          <a:ln>
            <a:noFill/>
          </a:ln>
          <a:effectLst>
            <a:softEdge rad="112500"/>
          </a:effectLst>
        </p:spPr>
      </p:pic>
    </p:spTree>
    <p:extLst>
      <p:ext uri="{BB962C8B-B14F-4D97-AF65-F5344CB8AC3E}">
        <p14:creationId xmlns:p14="http://schemas.microsoft.com/office/powerpoint/2010/main" xmlns="" val="1501324913"/>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04902" y="964270"/>
            <a:ext cx="7522428" cy="4270375"/>
          </a:xfrm>
        </p:spPr>
        <p:txBody>
          <a:bodyPr/>
          <a:lstStyle/>
          <a:p>
            <a:pPr marL="0" indent="0" algn="ctr">
              <a:buNone/>
            </a:pPr>
            <a:r>
              <a:rPr lang="el-GR" dirty="0"/>
              <a:t>Στις συντομεύσεις απορρήτου, στην ενότητα </a:t>
            </a:r>
            <a:r>
              <a:rPr lang="el-GR" b="1" dirty="0"/>
              <a:t>«ποιοι μπορούν να δουν το περιεχόμενό μου»</a:t>
            </a:r>
            <a:r>
              <a:rPr lang="el-GR" dirty="0"/>
              <a:t> υπάρχει η δυνατότητα να δεις πως φαίνεται το </a:t>
            </a:r>
            <a:r>
              <a:rPr lang="el-GR" dirty="0" err="1"/>
              <a:t>χρονολόγιό</a:t>
            </a:r>
            <a:r>
              <a:rPr lang="el-GR" dirty="0"/>
              <a:t> σου στους άλλους χρήστες, με τη ρύθμιση </a:t>
            </a:r>
            <a:r>
              <a:rPr lang="el-GR" b="1" dirty="0"/>
              <a:t>«Προβολή ως».</a:t>
            </a:r>
          </a:p>
          <a:p>
            <a:pPr algn="ctr"/>
            <a:endParaRPr lang="el-GR" dirty="0"/>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7</a:t>
            </a:fld>
            <a:endParaRPr lang="en-GB" dirty="0"/>
          </a:p>
        </p:txBody>
      </p:sp>
      <p:pic>
        <p:nvPicPr>
          <p:cNvPr id="6" name="Εικόνα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327088" y="3296403"/>
            <a:ext cx="4478056" cy="2567837"/>
          </a:xfrm>
          <a:prstGeom prst="rect">
            <a:avLst/>
          </a:prstGeom>
          <a:ln>
            <a:noFill/>
          </a:ln>
          <a:effectLst>
            <a:softEdge rad="112500"/>
          </a:effectLst>
        </p:spPr>
      </p:pic>
    </p:spTree>
    <p:extLst>
      <p:ext uri="{BB962C8B-B14F-4D97-AF65-F5344CB8AC3E}">
        <p14:creationId xmlns:p14="http://schemas.microsoft.com/office/powerpoint/2010/main" xmlns="" val="2467005763"/>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Ρυθμίσεις Απορρήτου </a:t>
            </a:r>
          </a:p>
        </p:txBody>
      </p:sp>
      <p:sp>
        <p:nvSpPr>
          <p:cNvPr id="3" name="Θέση περιεχομένου 2"/>
          <p:cNvSpPr>
            <a:spLocks noGrp="1"/>
          </p:cNvSpPr>
          <p:nvPr>
            <p:ph idx="1"/>
          </p:nvPr>
        </p:nvSpPr>
        <p:spPr>
          <a:xfrm>
            <a:off x="628650" y="1920874"/>
            <a:ext cx="7558747" cy="4270375"/>
          </a:xfrm>
        </p:spPr>
        <p:txBody>
          <a:bodyPr/>
          <a:lstStyle/>
          <a:p>
            <a:pPr marL="0" indent="0">
              <a:buNone/>
            </a:pPr>
            <a:r>
              <a:rPr lang="el-GR" dirty="0"/>
              <a:t>Οι ρυθμίσεις απορρήτου σου δίνουν τη δυνατότητα ρύθμισης των εφαρμογών που χρησιμοποιείς στο Facebook. Επισκέψου τις συντομεύσεις απορρήτου για να δεις:</a:t>
            </a:r>
            <a:endParaRPr lang="en-GB" dirty="0"/>
          </a:p>
          <a:p>
            <a:r>
              <a:rPr lang="el-GR" dirty="0"/>
              <a:t>Ποιοι μπορούν να δουν το περιεχόμενό σου. </a:t>
            </a:r>
            <a:endParaRPr lang="en-GB" dirty="0"/>
          </a:p>
          <a:p>
            <a:r>
              <a:rPr lang="el-GR" dirty="0"/>
              <a:t>Ποιοι μπορούν να επικοινωνήσουν μαζί σου. </a:t>
            </a:r>
            <a:endParaRPr lang="en-GB" dirty="0"/>
          </a:p>
          <a:p>
            <a:r>
              <a:rPr lang="el-GR" dirty="0"/>
              <a:t>Ποιοι μπορούν να σε αναζητήσουν μέσω των στοιχείων που έχεις δώσει.</a:t>
            </a:r>
          </a:p>
        </p:txBody>
      </p:sp>
      <p:sp>
        <p:nvSpPr>
          <p:cNvPr id="4" name="Θέση αριθμού διαφάνειας 3"/>
          <p:cNvSpPr>
            <a:spLocks noGrp="1"/>
          </p:cNvSpPr>
          <p:nvPr>
            <p:ph type="sldNum" sz="quarter" idx="12"/>
          </p:nvPr>
        </p:nvSpPr>
        <p:spPr/>
        <p:txBody>
          <a:bodyPr/>
          <a:lstStyle/>
          <a:p>
            <a:fld id="{615CEDE7-6E4D-4068-BBEE-DAA1B27CDCAF}" type="slidenum">
              <a:rPr lang="en-GB" smtClean="0"/>
              <a:pPr/>
              <a:t>8</a:t>
            </a:fld>
            <a:endParaRPr lang="en-GB" dirty="0"/>
          </a:p>
        </p:txBody>
      </p:sp>
    </p:spTree>
    <p:extLst>
      <p:ext uri="{BB962C8B-B14F-4D97-AF65-F5344CB8AC3E}">
        <p14:creationId xmlns:p14="http://schemas.microsoft.com/office/powerpoint/2010/main" xmlns="" val="1272407449"/>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5CEDE7-6E4D-4068-BBEE-DAA1B27CDCAF}" type="slidenum">
              <a:rPr lang="en-GB" smtClean="0"/>
              <a:pPr/>
              <a:t>9</a:t>
            </a:fld>
            <a:endParaRPr lang="en-GB" dirty="0"/>
          </a:p>
        </p:txBody>
      </p:sp>
      <p:sp>
        <p:nvSpPr>
          <p:cNvPr id="5" name="Φυσαλίδα ομιλίας: Έλλειψη 4"/>
          <p:cNvSpPr/>
          <p:nvPr/>
        </p:nvSpPr>
        <p:spPr>
          <a:xfrm rot="1769626">
            <a:off x="4060910" y="850333"/>
            <a:ext cx="4679778" cy="4771119"/>
          </a:xfrm>
          <a:prstGeom prst="wedgeEllipseCallout">
            <a:avLst>
              <a:gd name="adj1" fmla="val -66093"/>
              <a:gd name="adj2" fmla="val 283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p:cNvSpPr txBox="1"/>
          <p:nvPr/>
        </p:nvSpPr>
        <p:spPr>
          <a:xfrm>
            <a:off x="4506090" y="1613924"/>
            <a:ext cx="3845690" cy="3539430"/>
          </a:xfrm>
          <a:prstGeom prst="rect">
            <a:avLst/>
          </a:prstGeom>
          <a:noFill/>
        </p:spPr>
        <p:txBody>
          <a:bodyPr wrap="square" rtlCol="0">
            <a:spAutoFit/>
          </a:bodyPr>
          <a:lstStyle/>
          <a:p>
            <a:pPr algn="ctr"/>
            <a:r>
              <a:rPr lang="el-GR" sz="2800" dirty="0"/>
              <a:t>Μην ανοίγεις ύποπτους συνδέσμους που σου αποστέλλονται στο </a:t>
            </a:r>
            <a:r>
              <a:rPr lang="el-GR" sz="2800" dirty="0" err="1"/>
              <a:t>inbox</a:t>
            </a:r>
            <a:r>
              <a:rPr lang="el-GR" sz="2800" dirty="0"/>
              <a:t> ή σου κοινοποιούν άλλοι στο προφίλ σου. Στην καλύτερη περίπτωση μπορεί να περιέχουν κάποιον ιό</a:t>
            </a:r>
            <a:r>
              <a:rPr lang="en-GB" sz="2800" dirty="0"/>
              <a:t>!</a:t>
            </a:r>
            <a:endParaRPr lang="el-GR" sz="2800" dirty="0"/>
          </a:p>
        </p:txBody>
      </p:sp>
      <p:pic>
        <p:nvPicPr>
          <p:cNvPr id="8" name="Εικόνα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78414" y="1143692"/>
            <a:ext cx="2361733" cy="4955484"/>
          </a:xfrm>
          <a:prstGeom prst="rect">
            <a:avLst/>
          </a:prstGeom>
        </p:spPr>
      </p:pic>
    </p:spTree>
    <p:extLst>
      <p:ext uri="{BB962C8B-B14F-4D97-AF65-F5344CB8AC3E}">
        <p14:creationId xmlns:p14="http://schemas.microsoft.com/office/powerpoint/2010/main" xmlns="" val="367106805"/>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632</TotalTime>
  <Words>811</Words>
  <Application>Microsoft Office PowerPoint</Application>
  <PresentationFormat>Προβολή στην οθόνη (4:3)</PresentationFormat>
  <Paragraphs>55</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Office Theme</vt:lpstr>
      <vt:lpstr>Συμβουλές για ασφάλεια στο FACEBOOK</vt:lpstr>
      <vt:lpstr>Διαφάνεια 2</vt:lpstr>
      <vt:lpstr>Διαφάνεια 3</vt:lpstr>
      <vt:lpstr>Διαφάνεια 4</vt:lpstr>
      <vt:lpstr>Διαφάνεια 5</vt:lpstr>
      <vt:lpstr>Με ποιον μοιράζεσαι τις δημοσιεύσεις σου;</vt:lpstr>
      <vt:lpstr>Διαφάνεια 7</vt:lpstr>
      <vt:lpstr>Ρυθμίσεις Απορρήτου </vt:lpstr>
      <vt:lpstr>Διαφάνεια 9</vt:lpstr>
      <vt:lpstr>Διαφάνεια 10</vt:lpstr>
      <vt:lpstr>Διαφάνεια 11</vt:lpstr>
      <vt:lpstr>Αναφορά περιεχομένου</vt:lpstr>
      <vt:lpstr>Δημιουργία Λίστας Φίλων</vt:lpstr>
      <vt:lpstr>Διαφάνεια 14</vt:lpstr>
      <vt:lpstr>Διαφάνεια 15</vt:lpstr>
      <vt:lpstr>Ποιος μπορεί να δει τους φίλους μου στο προφίλ μου;</vt:lpstr>
      <vt:lpstr>Αναφορά και αποκλεισμός</vt:lpstr>
      <vt:lpstr>Διαφάνεια 18</vt:lpstr>
      <vt:lpstr>Διαφάνεια 19</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EVANGELIA DASKALAKI</dc:creator>
  <cp:lastModifiedBy>marina katsika</cp:lastModifiedBy>
  <cp:revision>37</cp:revision>
  <dcterms:created xsi:type="dcterms:W3CDTF">2017-02-20T07:48:45Z</dcterms:created>
  <dcterms:modified xsi:type="dcterms:W3CDTF">2020-02-11T14:45:17Z</dcterms:modified>
</cp:coreProperties>
</file>